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310" r:id="rId2"/>
    <p:sldId id="257" r:id="rId3"/>
    <p:sldId id="259" r:id="rId4"/>
    <p:sldId id="312" r:id="rId5"/>
    <p:sldId id="324" r:id="rId6"/>
    <p:sldId id="322" r:id="rId7"/>
    <p:sldId id="323" r:id="rId8"/>
    <p:sldId id="325" r:id="rId9"/>
    <p:sldId id="328" r:id="rId10"/>
    <p:sldId id="329" r:id="rId11"/>
    <p:sldId id="319" r:id="rId12"/>
    <p:sldId id="309" r:id="rId13"/>
  </p:sldIdLst>
  <p:sldSz cx="12192000" cy="6858000"/>
  <p:notesSz cx="7102475" cy="10234613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52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9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85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90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05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629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49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05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387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9500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45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2244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55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16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10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405E5-CF4E-4E4C-8EAD-DFFAA3682E63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12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02925" y="3873974"/>
            <a:ext cx="9068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+mj-lt"/>
                <a:cs typeface="Arial" pitchFamily="34" charset="0"/>
              </a:rPr>
              <a:t>«</a:t>
            </a:r>
            <a:r>
              <a:rPr lang="ru-RU" altLang="ru-RU" sz="2800" b="1" dirty="0" smtClean="0"/>
              <a:t>Напоры в системах водоснабжения</a:t>
            </a:r>
            <a:r>
              <a:rPr lang="ru-RU" sz="2800" b="1" dirty="0" smtClean="0">
                <a:latin typeface="+mj-lt"/>
                <a:cs typeface="Arial" pitchFamily="34" charset="0"/>
              </a:rPr>
              <a:t>»</a:t>
            </a:r>
            <a:endParaRPr lang="ru-RU" sz="2800" b="1" dirty="0">
              <a:latin typeface="+mj-lt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323884" y="353962"/>
            <a:ext cx="3978438" cy="19513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263364" y="2465797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5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4177" y="1815318"/>
            <a:ext cx="793879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>
                <a:cs typeface="Arial" pitchFamily="34" charset="0"/>
              </a:rPr>
              <a:t>Свободный напор в системах водоснабжения;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>
                <a:cs typeface="Arial" pitchFamily="34" charset="0"/>
              </a:rPr>
              <a:t>Зонирование трубопроводных систем.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800" dirty="0" smtClean="0">
              <a:cs typeface="Arial" pitchFamily="34" charset="0"/>
            </a:endParaRPr>
          </a:p>
          <a:p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8402" y="36957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Рассматриваемые вопросы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4472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3</a:t>
            </a:fld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06029" y="626187"/>
            <a:ext cx="10100101" cy="5207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Свободный напор </a:t>
            </a:r>
            <a:r>
              <a:rPr lang="ru-RU" sz="2400" b="1" dirty="0" smtClean="0">
                <a:solidFill>
                  <a:schemeClr val="tx1"/>
                </a:solidFill>
                <a:cs typeface="Aharoni" panose="02010803020104030203" pitchFamily="2" charset="-79"/>
              </a:rPr>
              <a:t>- </a:t>
            </a:r>
            <a:r>
              <a:rPr lang="ru-RU" sz="2400" dirty="0">
                <a:solidFill>
                  <a:schemeClr val="tx1"/>
                </a:solidFill>
              </a:rPr>
              <a:t> пьезометрическая высота, необходимая для нормальной работы </a:t>
            </a:r>
            <a:r>
              <a:rPr lang="ru-RU" sz="2400" dirty="0" smtClean="0">
                <a:solidFill>
                  <a:schemeClr val="tx1"/>
                </a:solidFill>
              </a:rPr>
              <a:t>водопровода.</a:t>
            </a:r>
          </a:p>
          <a:p>
            <a:pPr marL="0" indent="0" algn="just">
              <a:buNone/>
            </a:pPr>
            <a:r>
              <a:rPr lang="ru-RU" sz="2400" dirty="0"/>
              <a:t> </a:t>
            </a:r>
            <a:endParaRPr lang="ru-RU" sz="2400" dirty="0" smtClean="0"/>
          </a:p>
          <a:p>
            <a:pPr marL="0" indent="0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 err="1" smtClean="0">
                <a:solidFill>
                  <a:schemeClr val="tx1"/>
                </a:solidFill>
              </a:rPr>
              <a:t>Нсв</a:t>
            </a:r>
            <a:r>
              <a:rPr lang="ru-RU" altLang="ru-RU" sz="2400" dirty="0" smtClean="0">
                <a:solidFill>
                  <a:schemeClr val="tx1"/>
                </a:solidFill>
              </a:rPr>
              <a:t> = </a:t>
            </a:r>
            <a:r>
              <a:rPr lang="ru-RU" altLang="ru-RU" sz="2400" dirty="0" err="1" smtClean="0">
                <a:solidFill>
                  <a:schemeClr val="tx1"/>
                </a:solidFill>
              </a:rPr>
              <a:t>Нг</a:t>
            </a:r>
            <a:r>
              <a:rPr lang="ru-RU" altLang="ru-RU" sz="2400" dirty="0" smtClean="0">
                <a:solidFill>
                  <a:schemeClr val="tx1"/>
                </a:solidFill>
              </a:rPr>
              <a:t> + </a:t>
            </a:r>
            <a:r>
              <a:rPr lang="ru-RU" altLang="ru-RU" sz="2400" dirty="0" smtClean="0">
                <a:solidFill>
                  <a:schemeClr val="tx1"/>
                </a:solidFill>
                <a:sym typeface="Symbol" panose="05050102010706020507" pitchFamily="18" charset="2"/>
              </a:rPr>
              <a:t></a:t>
            </a:r>
            <a:r>
              <a:rPr lang="en-US" altLang="ru-RU" sz="2400" dirty="0" smtClean="0">
                <a:solidFill>
                  <a:schemeClr val="tx1"/>
                </a:solidFill>
              </a:rPr>
              <a:t>h</a:t>
            </a:r>
            <a:r>
              <a:rPr lang="ru-RU" altLang="ru-RU" sz="2400" dirty="0" smtClean="0">
                <a:solidFill>
                  <a:schemeClr val="tx1"/>
                </a:solidFill>
              </a:rPr>
              <a:t> + </a:t>
            </a:r>
            <a:r>
              <a:rPr lang="en-US" altLang="ru-RU" sz="2400" dirty="0" smtClean="0">
                <a:solidFill>
                  <a:schemeClr val="tx1"/>
                </a:solidFill>
              </a:rPr>
              <a:t>h</a:t>
            </a:r>
            <a:r>
              <a:rPr lang="ru-RU" altLang="ru-RU" sz="2400" dirty="0" smtClean="0">
                <a:solidFill>
                  <a:schemeClr val="tx1"/>
                </a:solidFill>
              </a:rPr>
              <a:t>н</a:t>
            </a:r>
            <a:r>
              <a:rPr lang="ru-RU" altLang="ru-RU" sz="2400" i="1" dirty="0" smtClean="0">
                <a:solidFill>
                  <a:schemeClr val="tx1"/>
                </a:solidFill>
              </a:rPr>
              <a:t>,</a:t>
            </a:r>
          </a:p>
          <a:p>
            <a:pPr marL="0" indent="0" algn="ctr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altLang="ru-RU" sz="2000" dirty="0" smtClean="0">
                <a:solidFill>
                  <a:schemeClr val="tx1"/>
                </a:solidFill>
              </a:rPr>
              <a:t>где </a:t>
            </a:r>
            <a:r>
              <a:rPr lang="ru-RU" altLang="ru-RU" sz="2000" i="1" dirty="0" err="1">
                <a:solidFill>
                  <a:schemeClr val="tx1"/>
                </a:solidFill>
              </a:rPr>
              <a:t>Нг</a:t>
            </a:r>
            <a:r>
              <a:rPr lang="ru-RU" altLang="ru-RU" sz="2000" i="1" dirty="0">
                <a:solidFill>
                  <a:schemeClr val="tx1"/>
                </a:solidFill>
              </a:rPr>
              <a:t> </a:t>
            </a:r>
            <a:r>
              <a:rPr lang="ru-RU" altLang="ru-RU" sz="2000" dirty="0">
                <a:solidFill>
                  <a:schemeClr val="tx1"/>
                </a:solidFill>
              </a:rPr>
              <a:t>— геометрическая высота расположения самого высокого </a:t>
            </a:r>
            <a:r>
              <a:rPr lang="ru-RU" altLang="ru-RU" sz="2000" dirty="0" smtClean="0">
                <a:solidFill>
                  <a:schemeClr val="tx1"/>
                </a:solidFill>
              </a:rPr>
              <a:t>  (</a:t>
            </a:r>
            <a:r>
              <a:rPr lang="ru-RU" altLang="ru-RU" sz="2000" dirty="0">
                <a:solidFill>
                  <a:schemeClr val="tx1"/>
                </a:solidFill>
              </a:rPr>
              <a:t>расчетного</a:t>
            </a:r>
            <a:r>
              <a:rPr lang="ru-RU" altLang="ru-RU" sz="20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</a:rPr>
              <a:t>             </a:t>
            </a:r>
            <a:r>
              <a:rPr lang="ru-RU" altLang="ru-RU" sz="2000" dirty="0">
                <a:solidFill>
                  <a:schemeClr val="tx1"/>
                </a:solidFill>
              </a:rPr>
              <a:t>водоразборного прибора над поверхностью земли у точки подключения </a:t>
            </a:r>
            <a:r>
              <a:rPr lang="ru-RU" altLang="ru-RU" sz="2000" dirty="0" smtClean="0">
                <a:solidFill>
                  <a:schemeClr val="tx1"/>
                </a:solidFill>
              </a:rPr>
              <a:t>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</a:rPr>
              <a:t>             домового </a:t>
            </a:r>
            <a:r>
              <a:rPr lang="ru-RU" altLang="ru-RU" sz="2000" dirty="0">
                <a:solidFill>
                  <a:schemeClr val="tx1"/>
                </a:solidFill>
              </a:rPr>
              <a:t>ввода, м вод. ст.;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altLang="ru-RU" sz="2000" dirty="0" smtClean="0">
                <a:solidFill>
                  <a:schemeClr val="tx1"/>
                </a:solidFill>
                <a:sym typeface="Symbol" panose="05050102010706020507" pitchFamily="18" charset="2"/>
              </a:rPr>
              <a:t>      </a:t>
            </a:r>
            <a:r>
              <a:rPr lang="en-US" altLang="ru-RU" sz="2000" dirty="0">
                <a:solidFill>
                  <a:schemeClr val="tx1"/>
                </a:solidFill>
              </a:rPr>
              <a:t>h </a:t>
            </a:r>
            <a:r>
              <a:rPr lang="ru-RU" altLang="ru-RU" sz="2000" dirty="0">
                <a:solidFill>
                  <a:schemeClr val="tx1"/>
                </a:solidFill>
              </a:rPr>
              <a:t>— сумма потерь напора воды на пути ее движения от точки подключения </a:t>
            </a:r>
            <a:endParaRPr lang="ru-RU" altLang="ru-RU" sz="20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</a:rPr>
              <a:t>             домового </a:t>
            </a:r>
            <a:r>
              <a:rPr lang="ru-RU" altLang="ru-RU" sz="2000" dirty="0">
                <a:solidFill>
                  <a:schemeClr val="tx1"/>
                </a:solidFill>
              </a:rPr>
              <a:t>ввода до расчетного водоразборного прибора, м вод. ст.;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altLang="ru-RU" sz="2000" dirty="0" smtClean="0">
                <a:solidFill>
                  <a:schemeClr val="tx1"/>
                </a:solidFill>
              </a:rPr>
              <a:t>      </a:t>
            </a:r>
            <a:r>
              <a:rPr lang="en-US" altLang="ru-RU" sz="2000" dirty="0" smtClean="0">
                <a:solidFill>
                  <a:schemeClr val="tx1"/>
                </a:solidFill>
              </a:rPr>
              <a:t>h</a:t>
            </a:r>
            <a:r>
              <a:rPr lang="ru-RU" altLang="ru-RU" sz="2000" dirty="0">
                <a:solidFill>
                  <a:schemeClr val="tx1"/>
                </a:solidFill>
              </a:rPr>
              <a:t>н — напор, необходимый для </a:t>
            </a:r>
            <a:r>
              <a:rPr lang="ru-RU" altLang="ru-RU" sz="2000" dirty="0" err="1">
                <a:solidFill>
                  <a:schemeClr val="tx1"/>
                </a:solidFill>
              </a:rPr>
              <a:t>излива</a:t>
            </a:r>
            <a:r>
              <a:rPr lang="ru-RU" altLang="ru-RU" sz="2000" dirty="0">
                <a:solidFill>
                  <a:schemeClr val="tx1"/>
                </a:solidFill>
              </a:rPr>
              <a:t> расчетного расхода воды, принимаемый </a:t>
            </a:r>
            <a:endParaRPr lang="ru-RU" altLang="ru-RU" sz="20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chemeClr val="tx1"/>
                </a:solidFill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</a:rPr>
              <a:t>             в </a:t>
            </a:r>
            <a:r>
              <a:rPr lang="ru-RU" altLang="ru-RU" sz="2000" dirty="0">
                <a:solidFill>
                  <a:schemeClr val="tx1"/>
                </a:solidFill>
              </a:rPr>
              <a:t>зависимости от типа санитарного прибора, м вод. ст.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31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031" y="1180401"/>
            <a:ext cx="10872831" cy="5043523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7400" dirty="0" smtClean="0">
                <a:solidFill>
                  <a:schemeClr val="tx1"/>
                </a:solidFill>
              </a:rPr>
              <a:t>Минимальный свободный напор в </a:t>
            </a:r>
            <a:r>
              <a:rPr lang="ru-RU" sz="7400" dirty="0">
                <a:solidFill>
                  <a:schemeClr val="tx1"/>
                </a:solidFill>
              </a:rPr>
              <a:t>сети водопровода при </a:t>
            </a:r>
            <a:r>
              <a:rPr lang="ru-RU" sz="7400" dirty="0">
                <a:solidFill>
                  <a:srgbClr val="0070C0"/>
                </a:solidFill>
              </a:rPr>
              <a:t>хозяйственно-питьевом водопотреблении </a:t>
            </a:r>
            <a:r>
              <a:rPr lang="ru-RU" sz="7400" dirty="0">
                <a:solidFill>
                  <a:schemeClr val="tx1"/>
                </a:solidFill>
              </a:rPr>
              <a:t>на вводе в здание для одноэтажной застройки принимается равным 10 м</a:t>
            </a:r>
            <a:r>
              <a:rPr lang="ru-RU" sz="7400" dirty="0" smtClean="0">
                <a:solidFill>
                  <a:schemeClr val="tx1"/>
                </a:solidFill>
              </a:rPr>
              <a:t>. </a:t>
            </a:r>
          </a:p>
          <a:p>
            <a:pPr marL="0" indent="0" algn="just">
              <a:buNone/>
            </a:pPr>
            <a:endParaRPr lang="ru-RU" sz="7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ru-RU" altLang="ru-RU" sz="7400" dirty="0">
                <a:solidFill>
                  <a:schemeClr val="tx1"/>
                </a:solidFill>
              </a:rPr>
              <a:t>при большей этажности — на каждый этаж добавляется 4 м </a:t>
            </a:r>
            <a:r>
              <a:rPr lang="ru-RU" altLang="ru-RU" sz="7400" dirty="0" smtClean="0">
                <a:solidFill>
                  <a:schemeClr val="tx1"/>
                </a:solidFill>
              </a:rPr>
              <a:t>вод. ст.: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ru-RU" sz="74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ru-RU" sz="7400" dirty="0">
                <a:solidFill>
                  <a:schemeClr val="tx1"/>
                </a:solidFill>
              </a:rPr>
              <a:t>H</a:t>
            </a:r>
            <a:r>
              <a:rPr lang="kk-KZ" altLang="ru-RU" sz="7400" dirty="0">
                <a:solidFill>
                  <a:schemeClr val="tx1"/>
                </a:solidFill>
              </a:rPr>
              <a:t>св.тр </a:t>
            </a:r>
            <a:r>
              <a:rPr lang="ru-RU" altLang="ru-RU" sz="7400" dirty="0">
                <a:solidFill>
                  <a:schemeClr val="tx1"/>
                </a:solidFill>
              </a:rPr>
              <a:t>= 4(п— 1) + 10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7400" dirty="0">
                <a:solidFill>
                  <a:schemeClr val="tx1"/>
                </a:solidFill>
              </a:rPr>
              <a:t>   </a:t>
            </a:r>
            <a:endParaRPr lang="ru-RU" altLang="ru-RU" sz="7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7400" dirty="0" smtClean="0">
                <a:solidFill>
                  <a:schemeClr val="tx1"/>
                </a:solidFill>
              </a:rPr>
              <a:t> </a:t>
            </a:r>
            <a:r>
              <a:rPr lang="ru-RU" altLang="ru-RU" sz="7400" dirty="0">
                <a:solidFill>
                  <a:schemeClr val="tx1"/>
                </a:solidFill>
              </a:rPr>
              <a:t>где </a:t>
            </a:r>
            <a:r>
              <a:rPr lang="ru-RU" altLang="ru-RU" sz="7400" i="1" dirty="0">
                <a:solidFill>
                  <a:schemeClr val="tx1"/>
                </a:solidFill>
              </a:rPr>
              <a:t>п </a:t>
            </a:r>
            <a:r>
              <a:rPr lang="ru-RU" altLang="ru-RU" sz="7400" dirty="0">
                <a:solidFill>
                  <a:schemeClr val="tx1"/>
                </a:solidFill>
              </a:rPr>
              <a:t>— число этажей</a:t>
            </a:r>
            <a:r>
              <a:rPr lang="ru-RU" altLang="ru-RU" sz="74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7400" dirty="0" smtClean="0">
                <a:solidFill>
                  <a:schemeClr val="tx1"/>
                </a:solidFill>
              </a:rPr>
              <a:t>должен быть обеспечен у здания расположенного в диктующей точке. </a:t>
            </a:r>
          </a:p>
          <a:p>
            <a:pPr marL="0" indent="0" algn="just">
              <a:buNone/>
            </a:pPr>
            <a:endParaRPr lang="ru-RU" sz="7400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7400" u="sng" dirty="0">
                <a:solidFill>
                  <a:schemeClr val="tx1"/>
                </a:solidFill>
              </a:rPr>
              <a:t>Диктующая точка</a:t>
            </a:r>
            <a:r>
              <a:rPr lang="ru-RU" sz="7400" dirty="0">
                <a:solidFill>
                  <a:schemeClr val="tx1"/>
                </a:solidFill>
              </a:rPr>
              <a:t> - наиболее удаленная и/или высоко </a:t>
            </a:r>
            <a:r>
              <a:rPr lang="ru-RU" sz="7400" dirty="0" smtClean="0">
                <a:solidFill>
                  <a:schemeClr val="tx1"/>
                </a:solidFill>
              </a:rPr>
              <a:t>расположенная </a:t>
            </a:r>
            <a:r>
              <a:rPr lang="ru-RU" sz="7400" dirty="0">
                <a:solidFill>
                  <a:schemeClr val="tx1"/>
                </a:solidFill>
              </a:rPr>
              <a:t>от точки питания </a:t>
            </a:r>
            <a:r>
              <a:rPr lang="ru-RU" sz="7400" dirty="0" smtClean="0">
                <a:solidFill>
                  <a:schemeClr val="tx1"/>
                </a:solidFill>
              </a:rPr>
              <a:t>сети.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74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altLang="ru-RU" sz="7400" dirty="0">
                <a:solidFill>
                  <a:schemeClr val="tx1"/>
                </a:solidFill>
              </a:rPr>
              <a:t>Свободные напоры в любой точке сети определяют как разность отметок пьезометрических линий и поверхности земли.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7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7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ru-RU" sz="7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/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4</a:t>
            </a:fld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14707" y="407557"/>
            <a:ext cx="9436875" cy="6267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Хозяйственно-питьевая система водопровода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19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243" y="1682677"/>
            <a:ext cx="10872831" cy="3095385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Свободный напор в </a:t>
            </a:r>
            <a:r>
              <a:rPr lang="ru-RU" sz="2400" dirty="0">
                <a:solidFill>
                  <a:schemeClr val="tx1"/>
                </a:solidFill>
              </a:rPr>
              <a:t>сети </a:t>
            </a:r>
            <a:r>
              <a:rPr lang="ru-RU" sz="2400" dirty="0">
                <a:solidFill>
                  <a:srgbClr val="0070C0"/>
                </a:solidFill>
              </a:rPr>
              <a:t>объединенного водопровода (хозяйственно-питьевого и противопожарного</a:t>
            </a:r>
            <a:r>
              <a:rPr lang="ru-RU" sz="2400" dirty="0">
                <a:solidFill>
                  <a:schemeClr val="tx1"/>
                </a:solidFill>
              </a:rPr>
              <a:t>) у </a:t>
            </a:r>
            <a:r>
              <a:rPr lang="ru-RU" sz="2400" dirty="0" err="1">
                <a:solidFill>
                  <a:schemeClr val="tx1"/>
                </a:solidFill>
              </a:rPr>
              <a:t>водопотребителя</a:t>
            </a:r>
            <a:r>
              <a:rPr lang="ru-RU" sz="2400" dirty="0">
                <a:solidFill>
                  <a:schemeClr val="tx1"/>
                </a:solidFill>
              </a:rPr>
              <a:t> не должен превышать 60 м вод. ст.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altLang="ru-RU" sz="2400" dirty="0">
                <a:solidFill>
                  <a:schemeClr val="tx1"/>
                </a:solidFill>
              </a:rPr>
              <a:t> иначе для отдельных зданий, сооружений или зон устанавливаются регуляторы давления или применяется зонирование систем водопровода.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altLang="ru-RU" sz="2400" dirty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5</a:t>
            </a:fld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14708" y="407557"/>
            <a:ext cx="8596668" cy="6267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Объединенная хозяйственно-питьевая система водопровода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9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515" y="1213824"/>
            <a:ext cx="9456155" cy="4298167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altLang="ru-RU" sz="2400" dirty="0" smtClean="0">
                <a:solidFill>
                  <a:schemeClr val="tx1"/>
                </a:solidFill>
              </a:rPr>
              <a:t>Свободный напор для </a:t>
            </a:r>
            <a:r>
              <a:rPr lang="ru-RU" altLang="ru-RU" sz="2400" dirty="0">
                <a:solidFill>
                  <a:schemeClr val="tx1"/>
                </a:solidFill>
              </a:rPr>
              <a:t>промышленных предприятий </a:t>
            </a:r>
            <a:r>
              <a:rPr lang="ru-RU" altLang="ru-RU" sz="2400" dirty="0" smtClean="0">
                <a:solidFill>
                  <a:schemeClr val="tx1"/>
                </a:solidFill>
              </a:rPr>
              <a:t> -  </a:t>
            </a:r>
            <a:r>
              <a:rPr lang="ru-RU" altLang="ru-RU" sz="2400" dirty="0">
                <a:solidFill>
                  <a:schemeClr val="tx1"/>
                </a:solidFill>
              </a:rPr>
              <a:t>принимается по данным технологов предприятия в зависимости от технологии производства и характера оборудования.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/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6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82004" y="371067"/>
            <a:ext cx="8596668" cy="6267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Производственная система водопровода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47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757" y="1122335"/>
            <a:ext cx="9842522" cy="528415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2400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8800" dirty="0" smtClean="0">
                <a:solidFill>
                  <a:schemeClr val="tx1"/>
                </a:solidFill>
              </a:rPr>
              <a:t>высокого  (только </a:t>
            </a:r>
            <a:r>
              <a:rPr lang="ru-RU" sz="8800" dirty="0">
                <a:solidFill>
                  <a:schemeClr val="tx1"/>
                </a:solidFill>
              </a:rPr>
              <a:t>при </a:t>
            </a:r>
            <a:r>
              <a:rPr lang="ru-RU" sz="8800" dirty="0" smtClean="0">
                <a:solidFill>
                  <a:schemeClr val="tx1"/>
                </a:solidFill>
              </a:rPr>
              <a:t>обосновании; для </a:t>
            </a:r>
            <a:r>
              <a:rPr lang="ru-RU" sz="8800" dirty="0">
                <a:solidFill>
                  <a:schemeClr val="tx1"/>
                </a:solidFill>
              </a:rPr>
              <a:t>населенных пунктов с числом жителей до 5 тыс. чел., в которых не предусматривается профессиональная пожарная охрана ) </a:t>
            </a:r>
            <a:r>
              <a:rPr lang="ru-RU" sz="8800" dirty="0" smtClean="0">
                <a:solidFill>
                  <a:schemeClr val="tx1"/>
                </a:solidFill>
              </a:rPr>
              <a:t>и </a:t>
            </a:r>
            <a:r>
              <a:rPr lang="ru-RU" sz="8800" dirty="0">
                <a:solidFill>
                  <a:schemeClr val="tx1"/>
                </a:solidFill>
              </a:rPr>
              <a:t>низкого </a:t>
            </a:r>
            <a:r>
              <a:rPr lang="ru-RU" sz="8800" dirty="0" smtClean="0">
                <a:solidFill>
                  <a:schemeClr val="tx1"/>
                </a:solidFill>
              </a:rPr>
              <a:t>давления </a:t>
            </a:r>
            <a:r>
              <a:rPr lang="ru-RU" sz="8800" dirty="0">
                <a:solidFill>
                  <a:schemeClr val="tx1"/>
                </a:solidFill>
              </a:rPr>
              <a:t>(</a:t>
            </a:r>
            <a:r>
              <a:rPr lang="ru-RU" sz="8800" dirty="0" smtClean="0">
                <a:solidFill>
                  <a:schemeClr val="tx1"/>
                </a:solidFill>
              </a:rPr>
              <a:t>как правило).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88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8800" dirty="0">
                <a:solidFill>
                  <a:schemeClr val="tx1"/>
                </a:solidFill>
              </a:rPr>
              <a:t>Свободный напор в сети противопожарного водопровода низкого давления (на уровне поверхности земли) при пожаротушении должен быть не менее 10 м</a:t>
            </a:r>
            <a:r>
              <a:rPr lang="ru-RU" sz="88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88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8800" dirty="0" smtClean="0">
                <a:solidFill>
                  <a:schemeClr val="tx1"/>
                </a:solidFill>
              </a:rPr>
              <a:t>Минимальный свободный </a:t>
            </a:r>
            <a:r>
              <a:rPr lang="ru-RU" sz="8800" dirty="0">
                <a:solidFill>
                  <a:schemeClr val="tx1"/>
                </a:solidFill>
              </a:rPr>
              <a:t>напор в сети противопожарного водопровода высокого давления должен обеспечивать высоту компактной струи не менее </a:t>
            </a:r>
            <a:r>
              <a:rPr lang="ru-RU" sz="8800" dirty="0" smtClean="0">
                <a:solidFill>
                  <a:schemeClr val="tx1"/>
                </a:solidFill>
              </a:rPr>
              <a:t>20 </a:t>
            </a:r>
            <a:r>
              <a:rPr lang="ru-RU" sz="8800" dirty="0">
                <a:solidFill>
                  <a:schemeClr val="tx1"/>
                </a:solidFill>
              </a:rPr>
              <a:t>м при полном расходе воды на пожаротушение и расположении пожарного ствола на уровне наивысшей точки самого </a:t>
            </a:r>
            <a:r>
              <a:rPr lang="ru-RU" sz="8800" dirty="0" smtClean="0">
                <a:solidFill>
                  <a:schemeClr val="tx1"/>
                </a:solidFill>
              </a:rPr>
              <a:t>высокого здания</a:t>
            </a:r>
            <a:r>
              <a:rPr lang="ru-RU" sz="8800" dirty="0" smtClean="0">
                <a:solidFill>
                  <a:schemeClr val="tx1"/>
                </a:solidFill>
              </a:rPr>
              <a:t>.</a:t>
            </a:r>
            <a:r>
              <a:rPr lang="ru-RU" sz="8800" dirty="0">
                <a:solidFill>
                  <a:schemeClr val="tx1"/>
                </a:solidFill>
              </a:rPr>
              <a:t/>
            </a:r>
            <a:br>
              <a:rPr lang="ru-RU" sz="8800" dirty="0">
                <a:solidFill>
                  <a:schemeClr val="tx1"/>
                </a:solidFill>
              </a:rPr>
            </a:br>
            <a:endParaRPr lang="ru-RU" sz="8800" dirty="0"/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altLang="ru-RU" sz="8000" dirty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400" dirty="0"/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7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52061" y="185133"/>
            <a:ext cx="8596668" cy="6267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Противопожарный водопровод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0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758" y="811905"/>
            <a:ext cx="10138736" cy="5807836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rgbClr val="0070C0"/>
                </a:solidFill>
              </a:rPr>
              <a:t>В каких случаях?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</a:rPr>
              <a:t>значительные перепады </a:t>
            </a:r>
            <a:r>
              <a:rPr lang="ru-RU" sz="2400" dirty="0">
                <a:solidFill>
                  <a:schemeClr val="tx1"/>
                </a:solidFill>
              </a:rPr>
              <a:t>геодезических отметок снабжаемого водой </a:t>
            </a:r>
            <a:r>
              <a:rPr lang="ru-RU" sz="2400" dirty="0" smtClean="0">
                <a:solidFill>
                  <a:schemeClr val="tx1"/>
                </a:solidFill>
              </a:rPr>
              <a:t>объекта;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</a:rPr>
              <a:t>большая протяженность </a:t>
            </a:r>
            <a:r>
              <a:rPr lang="ru-RU" sz="2400" dirty="0">
                <a:solidFill>
                  <a:schemeClr val="tx1"/>
                </a:solidFill>
              </a:rPr>
              <a:t>водопроводных </a:t>
            </a:r>
            <a:r>
              <a:rPr lang="ru-RU" sz="2400" dirty="0" smtClean="0">
                <a:solidFill>
                  <a:schemeClr val="tx1"/>
                </a:solidFill>
              </a:rPr>
              <a:t>сетей</a:t>
            </a:r>
            <a:r>
              <a:rPr lang="ru-RU" sz="2400" dirty="0">
                <a:solidFill>
                  <a:schemeClr val="tx1"/>
                </a:solidFill>
              </a:rPr>
              <a:t>;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</a:rPr>
              <a:t>при </a:t>
            </a:r>
            <a:r>
              <a:rPr lang="ru-RU" sz="2400" dirty="0">
                <a:solidFill>
                  <a:schemeClr val="tx1"/>
                </a:solidFill>
              </a:rPr>
              <a:t>большой разнице в величинах требуемых отдельными потребителями свободных напоров (например, в микрорайонах с разной этажностью застройки</a:t>
            </a:r>
            <a:r>
              <a:rPr lang="ru-RU" sz="2400" dirty="0" smtClean="0">
                <a:solidFill>
                  <a:schemeClr val="tx1"/>
                </a:solidFill>
              </a:rPr>
              <a:t>)</a:t>
            </a:r>
            <a:endParaRPr lang="ru-RU" altLang="ru-RU" sz="24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ru-RU" altLang="ru-RU" sz="2400" dirty="0" smtClean="0">
                <a:solidFill>
                  <a:srgbClr val="0070C0"/>
                </a:solidFill>
              </a:rPr>
              <a:t>Каким образом?</a:t>
            </a:r>
          </a:p>
          <a:p>
            <a:pPr marL="0" indent="0"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в </a:t>
            </a:r>
            <a:r>
              <a:rPr lang="ru-RU" sz="2400" dirty="0">
                <a:solidFill>
                  <a:schemeClr val="tx1"/>
                </a:solidFill>
              </a:rPr>
              <a:t>наиболее высоко расположенной точке сети должен </a:t>
            </a:r>
            <a:r>
              <a:rPr lang="ru-RU" sz="2400" dirty="0" smtClean="0">
                <a:solidFill>
                  <a:schemeClr val="tx1"/>
                </a:solidFill>
              </a:rPr>
              <a:t>быть</a:t>
            </a:r>
          </a:p>
          <a:p>
            <a:pPr marL="0" indent="0"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обеспечен </a:t>
            </a:r>
            <a:r>
              <a:rPr lang="ru-RU" sz="2400" dirty="0">
                <a:solidFill>
                  <a:schemeClr val="tx1"/>
                </a:solidFill>
              </a:rPr>
              <a:t>необходимый свободный напор, а в ее нижней (</a:t>
            </a:r>
            <a:r>
              <a:rPr lang="ru-RU" sz="2400" dirty="0" smtClean="0">
                <a:solidFill>
                  <a:schemeClr val="tx1"/>
                </a:solidFill>
              </a:rPr>
              <a:t>или</a:t>
            </a:r>
          </a:p>
          <a:p>
            <a:pPr marL="0" indent="0"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 </a:t>
            </a:r>
            <a:r>
              <a:rPr lang="ru-RU" sz="2400" dirty="0">
                <a:solidFill>
                  <a:schemeClr val="tx1"/>
                </a:solidFill>
              </a:rPr>
              <a:t>начальной) точке напор не должен превышать 60 м (0,6 МПа</a:t>
            </a:r>
            <a:r>
              <a:rPr lang="ru-RU" sz="2400" dirty="0" smtClean="0">
                <a:solidFill>
                  <a:schemeClr val="tx1"/>
                </a:solidFill>
              </a:rPr>
              <a:t>).</a:t>
            </a:r>
            <a:endParaRPr lang="ru-RU" altLang="ru-RU" sz="2400" dirty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 smtClean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  <a:cs typeface="Aharoni" panose="02010803020104030203" pitchFamily="2" charset="-79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8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52061" y="185133"/>
            <a:ext cx="8596668" cy="6267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Зонирование систем водоснабжения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14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9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52061" y="185133"/>
            <a:ext cx="9985888" cy="6267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Схема водоснабжения с параллельным зонированием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3142" t="39173" r="36274" b="17122"/>
          <a:stretch/>
        </p:blipFill>
        <p:spPr>
          <a:xfrm>
            <a:off x="1674870" y="940904"/>
            <a:ext cx="8125952" cy="49201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88573" y="6041362"/>
            <a:ext cx="97106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PT Sans"/>
              </a:rPr>
              <a:t>1 — насосная станция II подъема с двумя группами насосов; 2— насосы II (верхней) зоны; 3 — насосы I (нижней) зоны; 4 — напорно-регулирующие емкости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03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CB18-1043-4FF7-9999-3E5345BC2CFC}" type="slidenum">
              <a:rPr lang="ru-RU" smtClean="0"/>
              <a:t>10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52061" y="185133"/>
            <a:ext cx="9985888" cy="6267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Схема водоснабжения с последовательным зонированием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4529" t="13688" r="44094" b="23283"/>
          <a:stretch/>
        </p:blipFill>
        <p:spPr>
          <a:xfrm>
            <a:off x="2781837" y="772732"/>
            <a:ext cx="4082602" cy="461063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93729" y="5647802"/>
            <a:ext cx="9303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PT Sans"/>
              </a:rPr>
              <a:t>1 — насосная станция II подъема; 2— насосы I (нижней) зоны; 3 — насосная станция с насосами II (верхней) зоны; 4 — напорно-регулирующие емкости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027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698" y="429296"/>
            <a:ext cx="8596668" cy="65253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Резюме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0365" y="1493950"/>
            <a:ext cx="8596668" cy="3232597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cs typeface="Aharoni" panose="02010803020104030203" pitchFamily="2" charset="-79"/>
              </a:rPr>
              <a:t>М</a:t>
            </a:r>
            <a:r>
              <a:rPr lang="ru-RU" sz="2400" dirty="0" smtClean="0">
                <a:solidFill>
                  <a:schemeClr val="tx1"/>
                </a:solidFill>
                <a:cs typeface="Aharoni" panose="02010803020104030203" pitchFamily="2" charset="-79"/>
              </a:rPr>
              <a:t>инимальный и максимальный свободный напор в </a:t>
            </a:r>
            <a:r>
              <a:rPr lang="ru-RU" sz="2400" dirty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cs typeface="Aharoni" panose="02010803020104030203" pitchFamily="2" charset="-79"/>
              </a:rPr>
              <a:t>различных по назначению системах водоснабжения;</a:t>
            </a:r>
            <a:endParaRPr lang="ru-RU" sz="2400" u="sng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  <a:cs typeface="Aharoni" panose="02010803020104030203" pitchFamily="2" charset="-79"/>
              </a:rPr>
              <a:t>Зонирование систем водоснабжения;</a:t>
            </a:r>
            <a:endParaRPr lang="ru-RU" sz="2400" u="sng" dirty="0" smtClean="0">
              <a:solidFill>
                <a:schemeClr val="tx1"/>
              </a:solidFill>
            </a:endParaRPr>
          </a:p>
          <a:p>
            <a:pPr algn="just"/>
            <a:r>
              <a:rPr lang="ru-RU" altLang="ru-RU" sz="2400" dirty="0" smtClean="0">
                <a:solidFill>
                  <a:schemeClr val="tx1"/>
                </a:solidFill>
                <a:cs typeface="Aharoni" panose="02010803020104030203" pitchFamily="2" charset="-79"/>
              </a:rPr>
              <a:t>Схема водоснабжения с параллельным  зонированием;</a:t>
            </a:r>
            <a:endParaRPr lang="ru-RU" altLang="ru-RU" sz="2400" dirty="0" smtClean="0">
              <a:solidFill>
                <a:schemeClr val="tx1"/>
              </a:solidFill>
            </a:endParaRPr>
          </a:p>
          <a:p>
            <a:pPr algn="just"/>
            <a:r>
              <a:rPr lang="ru-RU" altLang="ru-RU" sz="2400" dirty="0">
                <a:solidFill>
                  <a:schemeClr val="tx1"/>
                </a:solidFill>
                <a:cs typeface="Aharoni" panose="02010803020104030203" pitchFamily="2" charset="-79"/>
              </a:rPr>
              <a:t>Схема водоснабжения с </a:t>
            </a:r>
            <a:r>
              <a:rPr lang="ru-RU" altLang="ru-RU" sz="2400" dirty="0" smtClean="0">
                <a:solidFill>
                  <a:schemeClr val="tx1"/>
                </a:solidFill>
                <a:cs typeface="Aharoni" panose="02010803020104030203" pitchFamily="2" charset="-79"/>
              </a:rPr>
              <a:t>последовательным   зонированием.</a:t>
            </a:r>
            <a:endParaRPr lang="ru-RU" altLang="ru-RU" sz="2400" dirty="0">
              <a:solidFill>
                <a:schemeClr val="tx1"/>
              </a:solidFill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6466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41" y="574705"/>
            <a:ext cx="8596668" cy="613893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solidFill>
                  <a:schemeClr val="tx1"/>
                </a:solidFill>
              </a:rPr>
              <a:t>Благодарю за </a:t>
            </a:r>
            <a:r>
              <a:rPr lang="ru-RU" altLang="ru-RU" sz="2400" dirty="0" smtClean="0">
                <a:solidFill>
                  <a:schemeClr val="tx1"/>
                </a:solidFill>
              </a:rPr>
              <a:t>внимание!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786389"/>
            <a:ext cx="8596668" cy="278183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endParaRPr lang="ru-RU" altLang="ru-RU" sz="1600" dirty="0" smtClean="0"/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1600" dirty="0"/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1600" dirty="0"/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 err="1" smtClean="0">
                <a:solidFill>
                  <a:schemeClr val="tx1"/>
                </a:solidFill>
              </a:rPr>
              <a:t>Еремеева</a:t>
            </a:r>
            <a:r>
              <a:rPr lang="ru-RU" altLang="ru-RU" sz="1600" dirty="0" smtClean="0">
                <a:solidFill>
                  <a:schemeClr val="tx1"/>
                </a:solidFill>
              </a:rPr>
              <a:t> Юлия  Николаевна</a:t>
            </a:r>
            <a:endParaRPr lang="ru-RU" altLang="ru-RU" sz="1600" dirty="0">
              <a:solidFill>
                <a:schemeClr val="tx1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 smtClean="0">
                <a:solidFill>
                  <a:schemeClr val="hlink"/>
                </a:solidFill>
              </a:rPr>
              <a:t>е</a:t>
            </a:r>
            <a:r>
              <a:rPr lang="en-US" altLang="ru-RU" sz="1600" dirty="0">
                <a:solidFill>
                  <a:schemeClr val="hlink"/>
                </a:solidFill>
              </a:rPr>
              <a:t>mail</a:t>
            </a:r>
            <a:r>
              <a:rPr lang="ru-RU" altLang="ru-RU" sz="1600" dirty="0" smtClean="0">
                <a:solidFill>
                  <a:schemeClr val="hlink"/>
                </a:solidFill>
              </a:rPr>
              <a:t>:</a:t>
            </a:r>
            <a:r>
              <a:rPr lang="en-US" altLang="ru-RU" sz="1600" dirty="0" smtClean="0">
                <a:solidFill>
                  <a:schemeClr val="hlink"/>
                </a:solidFill>
              </a:rPr>
              <a:t>yeremeyeva83@mail.ru</a:t>
            </a:r>
            <a:endParaRPr lang="en-US" altLang="ru-RU" sz="1600" dirty="0">
              <a:solidFill>
                <a:schemeClr val="hlink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>
                <a:solidFill>
                  <a:schemeClr val="hlink"/>
                </a:solidFill>
              </a:rPr>
              <a:t>+</a:t>
            </a:r>
            <a:r>
              <a:rPr lang="ru-RU" altLang="ru-RU" sz="1600" dirty="0" smtClean="0">
                <a:solidFill>
                  <a:schemeClr val="hlink"/>
                </a:solidFill>
              </a:rPr>
              <a:t>7-</a:t>
            </a:r>
            <a:r>
              <a:rPr lang="en-US" altLang="ru-RU" sz="1600" dirty="0" smtClean="0">
                <a:solidFill>
                  <a:schemeClr val="hlink"/>
                </a:solidFill>
              </a:rPr>
              <a:t>705-505-04-09</a:t>
            </a:r>
            <a:endParaRPr lang="ru-RU" altLang="ru-RU" sz="1600" dirty="0">
              <a:solidFill>
                <a:schemeClr val="hlin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014791" y="1188598"/>
            <a:ext cx="3978438" cy="19513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2954271" y="3300433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5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1f69e3f5454bb80e1f637d6a4898515108a15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691</TotalTime>
  <Words>472</Words>
  <Application>Microsoft Office PowerPoint</Application>
  <PresentationFormat>Широкоэкранный</PresentationFormat>
  <Paragraphs>104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Aharoni</vt:lpstr>
      <vt:lpstr>Arial</vt:lpstr>
      <vt:lpstr>PT Sans</vt:lpstr>
      <vt:lpstr>Symbol</vt:lpstr>
      <vt:lpstr>Trebuchet MS</vt:lpstr>
      <vt:lpstr>Wingdings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Резюме</vt:lpstr>
      <vt:lpstr>Благодарю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Вадим</dc:creator>
  <cp:lastModifiedBy>Julia_N</cp:lastModifiedBy>
  <cp:revision>63</cp:revision>
  <cp:lastPrinted>2020-07-14T09:26:30Z</cp:lastPrinted>
  <dcterms:created xsi:type="dcterms:W3CDTF">2016-11-29T19:09:54Z</dcterms:created>
  <dcterms:modified xsi:type="dcterms:W3CDTF">2020-07-22T13:19:55Z</dcterms:modified>
</cp:coreProperties>
</file>